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5438" autoAdjust="0"/>
  </p:normalViewPr>
  <p:slideViewPr>
    <p:cSldViewPr snapToGrid="0">
      <p:cViewPr>
        <p:scale>
          <a:sx n="66" d="100"/>
          <a:sy n="66" d="100"/>
        </p:scale>
        <p:origin x="754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C9777-4C8F-43B2-BEE8-403C73F7F66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0269A-F40C-4F45-BE89-0DFD3F0E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7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0269A-F40C-4F45-BE89-0DFD3F0EE2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1FD4-B834-2CC0-6ACC-EB2F98CEA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BC7BE-E5C9-8F19-0236-99EF5DD57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354AF-8368-D292-57DC-7B884A18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FC33C-BEC3-A0CA-0B85-69A00FD9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FCD77-BAB9-EDF3-DEA3-CE388D27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2DB8-EC61-4966-5335-23F81863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0BC60-EC9C-9407-0547-6078F4FA7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50592-7891-2603-C975-197166A7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E2256-FC11-7D53-7274-40B54720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88F6-2744-4131-1EA7-2BDB426C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05C54-640E-B2C0-7F55-E83C4E525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DCA59-3F28-DFFC-4FDB-A6B26837C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464C-CC0E-A10F-A44D-7DAFD560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2E6B5-6CF1-BE76-95F4-2CE0706B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376C-B288-0842-E267-C57BB125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7243-6CEF-61BB-A363-16CEB589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7BE9-686F-AFDC-A836-1916DB565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C578A-071F-0DC9-A959-01712C96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D5D89-707D-A46E-F276-32E0E16C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D1185-788F-5AD2-1756-FAA3EE20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058C-2DE7-FB90-483A-DA6872D9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BD31D-392A-57F4-12DC-2C8C91882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9FEF6-1EF1-EE5A-D3D0-F15BFCCE6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57C95-53F6-D079-8A5D-0F38196B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5066-44AB-80AE-DE65-1217010D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1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9F99-0362-32EA-D43B-883CB088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3DAB5-07D5-833A-15A8-542F5605D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E379C-CA94-05BA-CE32-DDC53EADF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D5C5A-5A85-6B08-B351-E9FE3F9F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12DD1-B7EC-C18E-A811-66AD8B0B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CB51B-798B-1CAE-379C-001E7BD3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3F3C-E476-C1E7-48DF-83917C2B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ABB22-52E6-D2DD-EF69-DD896338A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BC3D2-020C-F6F2-0DBD-F30B55615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E11BD-E40D-80B5-A56C-5E83DD28B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09A-3141-57CD-D7DA-6B0F04EC8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5982E-55CF-DFA7-D493-215ADF82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0383C2-FA9B-86B8-8EDC-A59D7D2CF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CF146-33FD-0531-C212-B2594EA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5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403D-D893-6015-EE70-87604B5A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E49DD-3765-4E04-77CE-1EC66C56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8BD21-7E5A-6226-3947-730D9A13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1725B-F5D9-1553-B34B-A5DA66E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4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3201C-F844-82ED-1ECF-6D755A0F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83F1D-BC86-1D90-A1DC-B974D259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64FD5-D687-4DE1-C2A1-CEF68B6C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4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9709-AFE0-2CFA-9BBC-16994E04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5A71F-5686-086F-79D1-B05C9FC85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38B62-7670-BA7D-6B4D-814E8C106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138B0-E497-366B-32F0-2288FD62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DA9A1-56EF-C237-A531-4134E07D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0AE55-DEBC-ABB4-B974-75F9297F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6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A416-9961-EEAD-8C06-2192EE174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6CCC6-6A15-A661-22DB-97771A352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AB8C7-7149-CB6D-2299-1CA1813F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4EBB-3990-DA8A-2C44-CB3490A7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84440-AAC4-48DC-9FD2-526ABE5E8B0F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DBA6E-ED6A-DA2D-22EE-72B9F59D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93156-7186-3C5B-1F70-F9791144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92A8A"/>
            </a:gs>
            <a:gs pos="57000">
              <a:srgbClr val="002060"/>
            </a:gs>
            <a:gs pos="26000">
              <a:srgbClr val="09081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4790E-F20A-C82E-C0F3-D8691853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A6107-5450-7ED6-931E-14B0DF0E2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6F8B2E-9611-4237-A977-03B82AADB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494AF-3F7B-A4D1-962B-67147026C0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047"/>
            <a:ext cx="2111953" cy="2111953"/>
          </a:xfrm>
          <a:prstGeom prst="rect">
            <a:avLst/>
          </a:prstGeom>
          <a:effectLst>
            <a:outerShdw blurRad="88900" dist="88900" dir="18540000" sx="103000" sy="103000" algn="ctr" rotWithShape="0">
              <a:srgbClr val="000000">
                <a:alpha val="56000"/>
              </a:srgbClr>
            </a:outerShdw>
            <a:softEdge rad="863600"/>
          </a:effectLst>
        </p:spPr>
      </p:pic>
    </p:spTree>
    <p:extLst>
      <p:ext uri="{BB962C8B-B14F-4D97-AF65-F5344CB8AC3E}">
        <p14:creationId xmlns:p14="http://schemas.microsoft.com/office/powerpoint/2010/main" val="3740106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A60952-062E-2F7F-559B-0D0B75FF6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658" y="4221469"/>
            <a:ext cx="5909187" cy="566840"/>
          </a:xfrm>
        </p:spPr>
        <p:txBody>
          <a:bodyPr/>
          <a:lstStyle/>
          <a:p>
            <a:r>
              <a:rPr lang="ar-SA" dirty="0"/>
              <a:t>المدرب: حسن علي المطوع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DE32E-D7ED-DB69-BF96-49CDCD4C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"/>
            <a:ext cx="3657600" cy="2278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3A5FE0-4674-E7AF-355F-24D590CA298A}"/>
              </a:ext>
            </a:extLst>
          </p:cNvPr>
          <p:cNvSpPr/>
          <p:nvPr/>
        </p:nvSpPr>
        <p:spPr>
          <a:xfrm>
            <a:off x="3657600" y="0"/>
            <a:ext cx="8534400" cy="2276336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dirty="0"/>
              <a:t>مقدمة في الحاسب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7381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D4FD7-1B49-AE25-9E6B-80EE3DF9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EE670-B032-8674-710B-7A132620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2190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هو الجهاز المسؤول عن تزويد الطاقة لجميع أجزاء الحاسب.</a:t>
            </a:r>
          </a:p>
          <a:p>
            <a:pPr marL="0" indent="0" algn="r" rtl="1">
              <a:buNone/>
            </a:pPr>
            <a:r>
              <a:rPr lang="ar-SA" dirty="0"/>
              <a:t>محول كهرباء يحول التيار من </a:t>
            </a:r>
            <a:r>
              <a:rPr lang="en-US" dirty="0"/>
              <a:t>120/220 V </a:t>
            </a:r>
            <a:r>
              <a:rPr lang="ar-SA" dirty="0"/>
              <a:t> تيار مستمر الى </a:t>
            </a:r>
            <a:r>
              <a:rPr lang="en-US" dirty="0"/>
              <a:t>12 V </a:t>
            </a:r>
            <a:r>
              <a:rPr lang="ar-SA" dirty="0"/>
              <a:t> تيار ثابت 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5FF87-4A01-434A-0D47-B1B4578D3E1D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/>
              <a:t>مزود الطاقة</a:t>
            </a:r>
            <a:r>
              <a:rPr lang="en-US" sz="4000"/>
              <a:t>Power Supply </a:t>
            </a:r>
            <a:endParaRPr lang="en-US" sz="4000" dirty="0"/>
          </a:p>
        </p:txBody>
      </p:sp>
      <p:pic>
        <p:nvPicPr>
          <p:cNvPr id="7170" name="Picture 2" descr="SSP-1000RS | Seasonic 1 kW ATX Power Supply 240V ac 12V dc | RS">
            <a:extLst>
              <a:ext uri="{FF2B5EF4-FFF2-40B4-BE49-F238E27FC236}">
                <a16:creationId xmlns:a16="http://schemas.microsoft.com/office/drawing/2014/main" id="{6BE90BF9-7699-2BCC-755F-E2BD732B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92" y="3352800"/>
            <a:ext cx="5962015" cy="335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5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870BA-46A4-4214-2CD1-941ADFBF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4FB30-014B-FC19-6C51-F715C512A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2190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اللوحة التي تربط جميع أجزاء الكمبيوتر.</a:t>
            </a:r>
          </a:p>
          <a:p>
            <a:pPr marL="0" indent="0" algn="r" rtl="1">
              <a:buNone/>
            </a:pPr>
            <a:r>
              <a:rPr lang="ar-SA" dirty="0"/>
              <a:t>تعتبر قلب الكمبيوتر من خلاله تتواصل أجزاء الكمبيوتر مع بعضها البعض.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8EE0B6-DD3B-E42C-662D-18D2EA99D798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اللوحة الام </a:t>
            </a:r>
            <a:r>
              <a:rPr lang="en-US" sz="4000" dirty="0"/>
              <a:t>Mother board</a:t>
            </a:r>
          </a:p>
        </p:txBody>
      </p:sp>
      <p:pic>
        <p:nvPicPr>
          <p:cNvPr id="8194" name="Picture 2" descr="Motherboard: what it is and what it is for">
            <a:extLst>
              <a:ext uri="{FF2B5EF4-FFF2-40B4-BE49-F238E27FC236}">
                <a16:creationId xmlns:a16="http://schemas.microsoft.com/office/drawing/2014/main" id="{1FAA865E-0BB9-68B3-3FE0-2EA10E6D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43" y="3352800"/>
            <a:ext cx="4770913" cy="32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928A5-1B19-4736-0789-DA425F9C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2444EC8-5990-7C67-E3CA-559B5F02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57" y="0"/>
            <a:ext cx="8046085" cy="68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0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1EA55-11B0-021A-DD34-B7F2CAC8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DA2D8-A4C5-96ED-AE5D-7F56BE36225A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أجهزة الادخال </a:t>
            </a:r>
            <a:r>
              <a:rPr lang="en-US" sz="4000" dirty="0"/>
              <a:t>input</a:t>
            </a:r>
          </a:p>
        </p:txBody>
      </p:sp>
      <p:pic>
        <p:nvPicPr>
          <p:cNvPr id="10242" name="Picture 2" descr="Input devices - Vrindawan University">
            <a:extLst>
              <a:ext uri="{FF2B5EF4-FFF2-40B4-BE49-F238E27FC236}">
                <a16:creationId xmlns:a16="http://schemas.microsoft.com/office/drawing/2014/main" id="{C6EC36A4-7152-242C-CE25-C97828743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59" y="2900680"/>
            <a:ext cx="6738281" cy="37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307B15-E422-D81E-32EB-48191398F3D0}"/>
              </a:ext>
            </a:extLst>
          </p:cNvPr>
          <p:cNvSpPr txBox="1">
            <a:spLocks/>
          </p:cNvSpPr>
          <p:nvPr/>
        </p:nvSpPr>
        <p:spPr>
          <a:xfrm>
            <a:off x="564776" y="1162237"/>
            <a:ext cx="11524130" cy="219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الأجهزة التي تدخل البينات والمعلومات من العالم الخارجي الى الكمبيوتر.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مثل الفاره ولوحة المفاتيح وكاميرا التصوير.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32E5E-A7ED-259E-D2DC-C0AA87A8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6FF099-5A57-8F92-B763-C862AA8A52C4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أجهزة الإخراج</a:t>
            </a:r>
            <a:r>
              <a:rPr lang="en-US" sz="4000" dirty="0"/>
              <a:t>  Output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4E9772-C33D-0A89-90E2-EED25E34B3C1}"/>
              </a:ext>
            </a:extLst>
          </p:cNvPr>
          <p:cNvSpPr txBox="1">
            <a:spLocks/>
          </p:cNvSpPr>
          <p:nvPr/>
        </p:nvSpPr>
        <p:spPr>
          <a:xfrm>
            <a:off x="564776" y="1162237"/>
            <a:ext cx="11524130" cy="219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تخرج البينات من الكمبيوتر الى العالم الخارجي عن طريق وسائل </a:t>
            </a:r>
            <a:r>
              <a:rPr lang="ar-SA" dirty="0" err="1"/>
              <a:t>متعدده</a:t>
            </a:r>
            <a:r>
              <a:rPr lang="ar-SA" dirty="0"/>
              <a:t>.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مثل الشاشة, السماعة, والطابعة</a:t>
            </a:r>
            <a:endParaRPr lang="en-US" dirty="0"/>
          </a:p>
        </p:txBody>
      </p:sp>
      <p:pic>
        <p:nvPicPr>
          <p:cNvPr id="11266" name="Picture 2" descr="Output devices - Vrindawan University">
            <a:extLst>
              <a:ext uri="{FF2B5EF4-FFF2-40B4-BE49-F238E27FC236}">
                <a16:creationId xmlns:a16="http://schemas.microsoft.com/office/drawing/2014/main" id="{17714B0C-BC43-F155-70D8-0B091FEB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0" y="3203863"/>
            <a:ext cx="6474460" cy="36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2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08ED-1821-E68E-1B6C-4FE29594C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3AD61-9FE8-213A-BA2E-544F4ED790F5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نشاط 1 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9BAC66-AA3A-440B-A121-1062ED0FDFFD}"/>
              </a:ext>
            </a:extLst>
          </p:cNvPr>
          <p:cNvSpPr txBox="1">
            <a:spLocks/>
          </p:cNvSpPr>
          <p:nvPr/>
        </p:nvSpPr>
        <p:spPr>
          <a:xfrm>
            <a:off x="564776" y="1162237"/>
            <a:ext cx="11524130" cy="219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شاشة المس تعتبر من أجهزة الادخال او الإخراج ؟</a:t>
            </a:r>
            <a:endParaRPr lang="en-US" dirty="0"/>
          </a:p>
        </p:txBody>
      </p:sp>
      <p:pic>
        <p:nvPicPr>
          <p:cNvPr id="12290" name="Picture 2" descr="Touch Screen HDMI 15-Inch POS TFT LCD Touchscreen POS Monitor : Amazon.in:  Computers &amp; Accessories">
            <a:extLst>
              <a:ext uri="{FF2B5EF4-FFF2-40B4-BE49-F238E27FC236}">
                <a16:creationId xmlns:a16="http://schemas.microsoft.com/office/drawing/2014/main" id="{E0CC3523-ED74-4A53-19B4-893C0D5A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22" y="2191576"/>
            <a:ext cx="5275898" cy="460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02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2758B-2552-C45E-15DA-6830B5643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What is software and types of software with examples? | YourStory">
            <a:extLst>
              <a:ext uri="{FF2B5EF4-FFF2-40B4-BE49-F238E27FC236}">
                <a16:creationId xmlns:a16="http://schemas.microsoft.com/office/drawing/2014/main" id="{678D09E1-D16D-E7E8-7846-F2B34B3438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0" name="Picture 8" descr="Perché il software si chiama così? - Focus.it">
            <a:extLst>
              <a:ext uri="{FF2B5EF4-FFF2-40B4-BE49-F238E27FC236}">
                <a16:creationId xmlns:a16="http://schemas.microsoft.com/office/drawing/2014/main" id="{EEA90ED4-E2CF-5D22-7A91-4CB65F01A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7F1910-5648-C780-A53B-DA4DE8CB7E22}"/>
              </a:ext>
            </a:extLst>
          </p:cNvPr>
          <p:cNvSpPr/>
          <p:nvPr/>
        </p:nvSpPr>
        <p:spPr>
          <a:xfrm>
            <a:off x="7223760" y="0"/>
            <a:ext cx="4968240" cy="1808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600" dirty="0"/>
              <a:t>البرمجيات </a:t>
            </a:r>
            <a:r>
              <a:rPr lang="en-US" sz="3600" dirty="0"/>
              <a:t> Software</a:t>
            </a:r>
          </a:p>
        </p:txBody>
      </p:sp>
    </p:spTree>
    <p:extLst>
      <p:ext uri="{BB962C8B-B14F-4D97-AF65-F5344CB8AC3E}">
        <p14:creationId xmlns:p14="http://schemas.microsoft.com/office/powerpoint/2010/main" val="317952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3B774-4344-EB8C-2EA9-7E23E8EC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16BF96-D308-758A-7A16-7D178A2F9F93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أنظمة التشغيل </a:t>
            </a:r>
            <a:r>
              <a:rPr lang="en-US" sz="4000" dirty="0"/>
              <a:t>Operating systems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209941-9367-54A1-2CA8-DD711AABB798}"/>
              </a:ext>
            </a:extLst>
          </p:cNvPr>
          <p:cNvSpPr txBox="1">
            <a:spLocks/>
          </p:cNvSpPr>
          <p:nvPr/>
        </p:nvSpPr>
        <p:spPr>
          <a:xfrm>
            <a:off x="564776" y="1162237"/>
            <a:ext cx="11524130" cy="439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نظام التشغيل هو اهم برنامج في الكمبيوتر وهو المسؤول عن إدارة موارد الجهاز.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SA" dirty="0"/>
              <a:t>مسؤوليات نظام التشغيل: </a:t>
            </a:r>
          </a:p>
          <a:p>
            <a:pPr algn="r" rtl="1"/>
            <a:r>
              <a:rPr lang="ar-SA" dirty="0"/>
              <a:t>ادارة استهلاك الذاكرة وتوزيعها على البرامج</a:t>
            </a:r>
          </a:p>
          <a:p>
            <a:pPr algn="r" rtl="1"/>
            <a:r>
              <a:rPr lang="ar-SA" dirty="0"/>
              <a:t>إدارة الملفات والتخزين</a:t>
            </a:r>
          </a:p>
          <a:p>
            <a:pPr algn="r" rtl="1"/>
            <a:r>
              <a:rPr lang="ar-SA" dirty="0"/>
              <a:t>إدارة  تشغيل البرامج</a:t>
            </a:r>
          </a:p>
          <a:p>
            <a:pPr marL="0" indent="0" algn="r" rtl="1">
              <a:buNone/>
            </a:pPr>
            <a:r>
              <a:rPr lang="ar-SA" dirty="0"/>
              <a:t> </a:t>
            </a:r>
          </a:p>
        </p:txBody>
      </p:sp>
      <p:pic>
        <p:nvPicPr>
          <p:cNvPr id="14340" name="Picture 4" descr="What Are Rings in Operating Systems? | Baeldung on Computer Science">
            <a:extLst>
              <a:ext uri="{FF2B5EF4-FFF2-40B4-BE49-F238E27FC236}">
                <a16:creationId xmlns:a16="http://schemas.microsoft.com/office/drawing/2014/main" id="{7320683B-8A0D-2E34-E5FF-28DB54FC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2" y="3119120"/>
            <a:ext cx="540907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C873-3F0D-1F3F-6ECB-0914248B0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1F935C-9A44-D86C-5A25-C5F64C028472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امثله على أنظمة التشغيل (الحواسب الشخصية)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CA5AB20-421D-02D6-D1A9-AB3FD4AA4D92}"/>
              </a:ext>
            </a:extLst>
          </p:cNvPr>
          <p:cNvSpPr txBox="1">
            <a:spLocks/>
          </p:cNvSpPr>
          <p:nvPr/>
        </p:nvSpPr>
        <p:spPr>
          <a:xfrm>
            <a:off x="564776" y="3479080"/>
            <a:ext cx="7886370" cy="142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DF7C4-9876-03B1-30D6-65C76A66DE12}"/>
              </a:ext>
            </a:extLst>
          </p:cNvPr>
          <p:cNvSpPr txBox="1">
            <a:spLocks/>
          </p:cNvSpPr>
          <p:nvPr/>
        </p:nvSpPr>
        <p:spPr>
          <a:xfrm>
            <a:off x="564776" y="1223453"/>
            <a:ext cx="11524130" cy="1855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dirty="0"/>
              <a:t>ويندوز </a:t>
            </a:r>
            <a:r>
              <a:rPr lang="en-US" dirty="0"/>
              <a:t>windows</a:t>
            </a:r>
            <a:r>
              <a:rPr lang="ar-SA" dirty="0"/>
              <a:t>: نظام صنع من قبل شركة مايكروسوفت يتميز بسهولة الاستخدام. </a:t>
            </a:r>
          </a:p>
          <a:p>
            <a:pPr marL="0" indent="0" algn="r" rtl="1">
              <a:buNone/>
            </a:pPr>
            <a:r>
              <a:rPr lang="ar-SA" dirty="0"/>
              <a:t>يمكن تحميله على أي جهاز كمبيوتر شخصي لكنه مدفوع.</a:t>
            </a:r>
          </a:p>
        </p:txBody>
      </p:sp>
      <p:pic>
        <p:nvPicPr>
          <p:cNvPr id="15362" name="Picture 2" descr="Windows 10 –Feel the Difference - GeeksforGeeks">
            <a:extLst>
              <a:ext uri="{FF2B5EF4-FFF2-40B4-BE49-F238E27FC236}">
                <a16:creationId xmlns:a16="http://schemas.microsoft.com/office/drawing/2014/main" id="{261C8370-C4EF-C9AD-DB15-EC705995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24" y="2953714"/>
            <a:ext cx="6940952" cy="39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E558-35EF-819C-E471-71334C1DE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8D536F-3337-959B-7790-6FFC4ADBDDCE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امثله على أنظمة التشغيل (الحواسب الشخصية)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29EA21-CB58-578E-F381-922B038E2F61}"/>
              </a:ext>
            </a:extLst>
          </p:cNvPr>
          <p:cNvSpPr txBox="1">
            <a:spLocks/>
          </p:cNvSpPr>
          <p:nvPr/>
        </p:nvSpPr>
        <p:spPr>
          <a:xfrm>
            <a:off x="564776" y="3479080"/>
            <a:ext cx="7886370" cy="142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FF3B-A379-3632-2780-D3FF4BCEBE28}"/>
              </a:ext>
            </a:extLst>
          </p:cNvPr>
          <p:cNvSpPr txBox="1">
            <a:spLocks/>
          </p:cNvSpPr>
          <p:nvPr/>
        </p:nvSpPr>
        <p:spPr>
          <a:xfrm>
            <a:off x="564776" y="1223453"/>
            <a:ext cx="11524130" cy="1658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dirty="0"/>
              <a:t>ماك </a:t>
            </a:r>
            <a:r>
              <a:rPr lang="en-US" dirty="0"/>
              <a:t>MacOS</a:t>
            </a:r>
            <a:r>
              <a:rPr lang="ar-SA" dirty="0"/>
              <a:t> : نظام صنع من</a:t>
            </a:r>
            <a:r>
              <a:rPr lang="en-US" dirty="0"/>
              <a:t> </a:t>
            </a:r>
            <a:r>
              <a:rPr lang="ar-SA" dirty="0"/>
              <a:t> قبل شركة </a:t>
            </a:r>
            <a:r>
              <a:rPr lang="en-US" dirty="0"/>
              <a:t>Apple</a:t>
            </a:r>
            <a:endParaRPr lang="ar-SA" dirty="0"/>
          </a:p>
          <a:p>
            <a:pPr marL="0" indent="0" algn="r" rtl="1">
              <a:buNone/>
            </a:pPr>
            <a:r>
              <a:rPr lang="ar-SA" dirty="0"/>
              <a:t>يتميز بتكامل مع منتجات شركة </a:t>
            </a:r>
            <a:r>
              <a:rPr lang="en-US" dirty="0"/>
              <a:t>Apple</a:t>
            </a:r>
            <a:r>
              <a:rPr lang="ar-SA" dirty="0"/>
              <a:t> وسرعة التواصل بينهم.</a:t>
            </a:r>
          </a:p>
          <a:p>
            <a:pPr marL="0" indent="0" algn="r" rtl="1">
              <a:buNone/>
            </a:pPr>
            <a:r>
              <a:rPr lang="ar-SA" dirty="0"/>
              <a:t>النظام محدود لأجهزة </a:t>
            </a:r>
            <a:r>
              <a:rPr lang="en-US" dirty="0"/>
              <a:t>Apple</a:t>
            </a:r>
            <a:r>
              <a:rPr lang="ar-SA" dirty="0"/>
              <a:t> فقط ولا يمكن تحميله في أجهزة كمبيوتر ثانيه</a:t>
            </a:r>
          </a:p>
        </p:txBody>
      </p:sp>
      <p:pic>
        <p:nvPicPr>
          <p:cNvPr id="16386" name="Picture 2" descr="Apple macOS Catalina Review | PCMag">
            <a:extLst>
              <a:ext uri="{FF2B5EF4-FFF2-40B4-BE49-F238E27FC236}">
                <a16:creationId xmlns:a16="http://schemas.microsoft.com/office/drawing/2014/main" id="{97C51B43-6973-0FDC-3651-D384F621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96" y="2882096"/>
            <a:ext cx="6207889" cy="38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72EC8-9520-6A54-B1AE-71BA23CD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EB40-C8AA-D419-5EE8-E01E7E647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6"/>
            <a:ext cx="11524130" cy="4978587"/>
          </a:xfrm>
        </p:spPr>
        <p:txBody>
          <a:bodyPr>
            <a:normAutofit/>
          </a:bodyPr>
          <a:lstStyle/>
          <a:p>
            <a:pPr algn="r" rtl="1"/>
            <a:r>
              <a:rPr lang="ar-SA" sz="4400" dirty="0"/>
              <a:t>المكونات المادية </a:t>
            </a:r>
            <a:r>
              <a:rPr lang="en-US" sz="4400" dirty="0"/>
              <a:t>Hardware</a:t>
            </a:r>
          </a:p>
          <a:p>
            <a:pPr algn="r" rtl="1"/>
            <a:r>
              <a:rPr lang="ar-SA" sz="4400" dirty="0"/>
              <a:t>البرمجيات </a:t>
            </a:r>
            <a:r>
              <a:rPr lang="en-US" sz="4400" dirty="0"/>
              <a:t>Software</a:t>
            </a:r>
          </a:p>
          <a:p>
            <a:pPr lvl="1" algn="r" rtl="1"/>
            <a:r>
              <a:rPr lang="ar-SA" sz="4000" dirty="0"/>
              <a:t>أنظمة التشغيل </a:t>
            </a:r>
            <a:r>
              <a:rPr lang="en-US" sz="4000" dirty="0"/>
              <a:t>Operating system</a:t>
            </a:r>
          </a:p>
          <a:p>
            <a:pPr lvl="1" algn="r" rtl="1"/>
            <a:r>
              <a:rPr lang="ar-SA" sz="4000" dirty="0"/>
              <a:t>التطبيقات</a:t>
            </a:r>
            <a:r>
              <a:rPr lang="en-US" sz="4000" dirty="0"/>
              <a:t>Applications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CDF1A8-4E52-14E1-33B7-5C8F9EFF2454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4000" dirty="0"/>
              <a:t>المحتوى                                                              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62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5D9D6-D49A-C452-8B80-C0BAFC58D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95667D-FEF7-E28E-1FC7-583B7216730C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امثله على أنظمة التشغيل (الحواسب الشخصية)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BD47BB7-5EB6-3FCB-B46D-5B41B5646BA6}"/>
              </a:ext>
            </a:extLst>
          </p:cNvPr>
          <p:cNvSpPr txBox="1">
            <a:spLocks/>
          </p:cNvSpPr>
          <p:nvPr/>
        </p:nvSpPr>
        <p:spPr>
          <a:xfrm>
            <a:off x="564776" y="3479080"/>
            <a:ext cx="7886370" cy="142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1F57B-E62B-F653-CE70-E8EC56ACEF2C}"/>
              </a:ext>
            </a:extLst>
          </p:cNvPr>
          <p:cNvSpPr txBox="1">
            <a:spLocks/>
          </p:cNvSpPr>
          <p:nvPr/>
        </p:nvSpPr>
        <p:spPr>
          <a:xfrm>
            <a:off x="564776" y="1223453"/>
            <a:ext cx="11524130" cy="1658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dirty="0"/>
              <a:t>لنكس </a:t>
            </a:r>
            <a:r>
              <a:rPr lang="en-US" dirty="0"/>
              <a:t>Linux</a:t>
            </a:r>
            <a:r>
              <a:rPr lang="ar-SA" dirty="0"/>
              <a:t>: نظام حر مجاني ومفتوح المصدر </a:t>
            </a:r>
          </a:p>
          <a:p>
            <a:pPr marL="0" indent="0" algn="r" rtl="1">
              <a:buNone/>
            </a:pPr>
            <a:r>
              <a:rPr lang="ar-SA" dirty="0"/>
              <a:t>كونه مفتوح المصدر يجعله سهل لتعديل والتغير وهذا يجعله نظام امن جدا.</a:t>
            </a:r>
          </a:p>
          <a:p>
            <a:pPr marL="0" indent="0" algn="r" rtl="1">
              <a:buNone/>
            </a:pPr>
            <a:r>
              <a:rPr lang="ar-SA" dirty="0"/>
              <a:t>يفضل هذا النظام المبرمجين والهاكرز ومن يحبون البرامج الحرة.  </a:t>
            </a:r>
          </a:p>
        </p:txBody>
      </p:sp>
      <p:pic>
        <p:nvPicPr>
          <p:cNvPr id="17410" name="Picture 2" descr="Windows 11 vs Linux: A Year Later, I'm Switching Back">
            <a:extLst>
              <a:ext uri="{FF2B5EF4-FFF2-40B4-BE49-F238E27FC236}">
                <a16:creationId xmlns:a16="http://schemas.microsoft.com/office/drawing/2014/main" id="{FFA263EE-9008-474B-080F-D19AD4AD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42" y="2963200"/>
            <a:ext cx="6928902" cy="38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EA73-5B2C-5C5A-D9F2-088E8709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1785D5-A9A5-80B5-6185-F0AF8BFB1ABE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أنظمة تشغيل الجوال والأجهزة الأخرة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3B150F-7639-FED2-B041-68618A0FFD67}"/>
              </a:ext>
            </a:extLst>
          </p:cNvPr>
          <p:cNvSpPr txBox="1">
            <a:spLocks/>
          </p:cNvSpPr>
          <p:nvPr/>
        </p:nvSpPr>
        <p:spPr>
          <a:xfrm>
            <a:off x="564776" y="3479080"/>
            <a:ext cx="7886370" cy="142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751A2-45D2-644B-C453-B24BD094F5CF}"/>
              </a:ext>
            </a:extLst>
          </p:cNvPr>
          <p:cNvSpPr txBox="1">
            <a:spLocks/>
          </p:cNvSpPr>
          <p:nvPr/>
        </p:nvSpPr>
        <p:spPr>
          <a:xfrm>
            <a:off x="564776" y="1223453"/>
            <a:ext cx="11524130" cy="1658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dirty="0"/>
              <a:t> اندرويد </a:t>
            </a:r>
            <a:r>
              <a:rPr lang="en-US" dirty="0"/>
              <a:t>Android</a:t>
            </a:r>
            <a:r>
              <a:rPr lang="ar-SA" dirty="0"/>
              <a:t>: نظام صنع من قبل </a:t>
            </a:r>
            <a:r>
              <a:rPr lang="en-US" dirty="0"/>
              <a:t>google</a:t>
            </a:r>
            <a:r>
              <a:rPr lang="ar-SA" dirty="0"/>
              <a:t> مبني على نظام </a:t>
            </a:r>
            <a:r>
              <a:rPr lang="en-US" dirty="0" err="1"/>
              <a:t>linux</a:t>
            </a:r>
            <a:endParaRPr lang="ar-SA" dirty="0"/>
          </a:p>
          <a:p>
            <a:pPr marL="0" indent="0" algn="r" rtl="1">
              <a:buNone/>
            </a:pPr>
            <a:r>
              <a:rPr lang="ar-SA" dirty="0"/>
              <a:t>يستعمل في الجوالات وأجهزة التلفزيون.</a:t>
            </a:r>
            <a:endParaRPr lang="en-US" dirty="0"/>
          </a:p>
          <a:p>
            <a:pPr algn="r" rtl="1"/>
            <a:r>
              <a:rPr lang="ar-SA" dirty="0"/>
              <a:t> </a:t>
            </a:r>
            <a:r>
              <a:rPr lang="en-US" dirty="0"/>
              <a:t>IOS</a:t>
            </a:r>
            <a:r>
              <a:rPr lang="ar-SA" dirty="0"/>
              <a:t>: نظام صنع من قبل </a:t>
            </a:r>
            <a:r>
              <a:rPr lang="en-US" dirty="0"/>
              <a:t>Apple </a:t>
            </a:r>
            <a:r>
              <a:rPr lang="ar-SA" dirty="0"/>
              <a:t> يتواجد فقط في جوالات </a:t>
            </a:r>
            <a:r>
              <a:rPr lang="en-US" dirty="0"/>
              <a:t>Apple</a:t>
            </a:r>
            <a:endParaRPr lang="ar-SA" dirty="0"/>
          </a:p>
        </p:txBody>
      </p:sp>
      <p:pic>
        <p:nvPicPr>
          <p:cNvPr id="18436" name="Picture 4" descr="Introduction to Android Development - GeeksforGeeks">
            <a:extLst>
              <a:ext uri="{FF2B5EF4-FFF2-40B4-BE49-F238E27FC236}">
                <a16:creationId xmlns:a16="http://schemas.microsoft.com/office/drawing/2014/main" id="{FFE757AA-8A34-76A2-11FA-B8024330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15" y="3378920"/>
            <a:ext cx="5341553" cy="32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Move to iOS – Apps on Google Play">
            <a:extLst>
              <a:ext uri="{FF2B5EF4-FFF2-40B4-BE49-F238E27FC236}">
                <a16:creationId xmlns:a16="http://schemas.microsoft.com/office/drawing/2014/main" id="{B448EA0B-FF6E-7060-97A1-446DFD6C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49" y="3574703"/>
            <a:ext cx="2893671" cy="28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2EA5-8FAC-8A16-36E4-DA6E2955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273FA-5633-524F-C78B-B1F389D5D07C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التطبيقات </a:t>
            </a:r>
            <a:r>
              <a:rPr lang="en-US" sz="4000" dirty="0"/>
              <a:t>Applications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C27053-BBA8-4B6F-A384-24B1E508EC51}"/>
              </a:ext>
            </a:extLst>
          </p:cNvPr>
          <p:cNvSpPr txBox="1">
            <a:spLocks/>
          </p:cNvSpPr>
          <p:nvPr/>
        </p:nvSpPr>
        <p:spPr>
          <a:xfrm>
            <a:off x="564776" y="3479080"/>
            <a:ext cx="7886370" cy="142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2E1-C809-BD4D-2FFB-D84BAE6FD27D}"/>
              </a:ext>
            </a:extLst>
          </p:cNvPr>
          <p:cNvSpPr txBox="1">
            <a:spLocks/>
          </p:cNvSpPr>
          <p:nvPr/>
        </p:nvSpPr>
        <p:spPr>
          <a:xfrm>
            <a:off x="564776" y="1223453"/>
            <a:ext cx="11524130" cy="3209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dirty="0"/>
              <a:t>برمجيات يتم تصميمها لمساعدة المستخدم في أداء معين في جهاز الحاسب. </a:t>
            </a:r>
          </a:p>
          <a:p>
            <a:pPr marL="0" indent="0" algn="r" rtl="1">
              <a:buNone/>
            </a:pPr>
            <a:r>
              <a:rPr lang="ar-SA" dirty="0"/>
              <a:t>مثل: </a:t>
            </a:r>
          </a:p>
          <a:p>
            <a:pPr algn="r" rtl="1"/>
            <a:r>
              <a:rPr lang="ar-SA" dirty="0"/>
              <a:t>برامج </a:t>
            </a:r>
            <a:r>
              <a:rPr lang="ar-SA" dirty="0" err="1"/>
              <a:t>الاوفس</a:t>
            </a:r>
            <a:r>
              <a:rPr lang="ar-SA" dirty="0"/>
              <a:t> : </a:t>
            </a:r>
            <a:r>
              <a:rPr lang="en-US" dirty="0"/>
              <a:t>Word, PowerPoint, </a:t>
            </a:r>
            <a:r>
              <a:rPr lang="en-US" dirty="0" err="1"/>
              <a:t>Execl</a:t>
            </a:r>
            <a:endParaRPr lang="en-US" dirty="0"/>
          </a:p>
          <a:p>
            <a:pPr algn="r" rtl="1"/>
            <a:r>
              <a:rPr lang="ar-SA" dirty="0"/>
              <a:t>برامج التصميم: فوتوشوب </a:t>
            </a:r>
            <a:r>
              <a:rPr lang="en-US" dirty="0"/>
              <a:t>,</a:t>
            </a:r>
            <a:r>
              <a:rPr lang="ar-SA" dirty="0"/>
              <a:t> </a:t>
            </a:r>
            <a:r>
              <a:rPr lang="en-US" dirty="0"/>
              <a:t>gimp</a:t>
            </a:r>
          </a:p>
          <a:p>
            <a:pPr algn="r" rtl="1"/>
            <a:r>
              <a:rPr lang="ar-SA" dirty="0"/>
              <a:t> العاب</a:t>
            </a:r>
          </a:p>
          <a:p>
            <a:pPr marL="0" indent="0" algn="r" rtl="1">
              <a:buNone/>
            </a:pPr>
            <a:endParaRPr lang="ar-SA" dirty="0"/>
          </a:p>
        </p:txBody>
      </p:sp>
      <p:pic>
        <p:nvPicPr>
          <p:cNvPr id="19464" name="Picture 8" descr="Microsoft word icon Vector Images &amp; Graphics for Commercial Use |  VectorStock">
            <a:extLst>
              <a:ext uri="{FF2B5EF4-FFF2-40B4-BE49-F238E27FC236}">
                <a16:creationId xmlns:a16="http://schemas.microsoft.com/office/drawing/2014/main" id="{85D164DA-08F9-3E83-FAAD-F9518163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58" y="3685342"/>
            <a:ext cx="3003389" cy="30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308569AD-B21D-D2CB-67F2-F49CC311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25" y="3639223"/>
            <a:ext cx="31432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6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ED5FC-CD3F-B01C-90F5-5F5AF0902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F49A7B-3CFF-5201-7237-5B8C3E484078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نشاط 2 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876B42-796F-E8DC-8A11-A96D1F018A99}"/>
              </a:ext>
            </a:extLst>
          </p:cNvPr>
          <p:cNvSpPr txBox="1">
            <a:spLocks/>
          </p:cNvSpPr>
          <p:nvPr/>
        </p:nvSpPr>
        <p:spPr>
          <a:xfrm>
            <a:off x="243068" y="995083"/>
            <a:ext cx="11845838" cy="243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SA" sz="4000" dirty="0"/>
              <a:t>ما هو أكثر نظام تشغيل استخداما ؟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ar-SA" sz="4000" dirty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SA" sz="4000" dirty="0"/>
              <a:t> </a:t>
            </a:r>
            <a:endParaRPr lang="en-US" sz="4000" dirty="0"/>
          </a:p>
        </p:txBody>
      </p:sp>
      <p:pic>
        <p:nvPicPr>
          <p:cNvPr id="20482" name="Picture 2" descr="Getting started with Linux commands | Extremetech">
            <a:extLst>
              <a:ext uri="{FF2B5EF4-FFF2-40B4-BE49-F238E27FC236}">
                <a16:creationId xmlns:a16="http://schemas.microsoft.com/office/drawing/2014/main" id="{6353B016-93A9-3684-5DFF-3E2D79BE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5" y="3715473"/>
            <a:ext cx="5205714" cy="292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F84F7-327E-87E1-5842-3396CFFC15F3}"/>
              </a:ext>
            </a:extLst>
          </p:cNvPr>
          <p:cNvSpPr txBox="1"/>
          <p:nvPr/>
        </p:nvSpPr>
        <p:spPr>
          <a:xfrm>
            <a:off x="0" y="2372810"/>
            <a:ext cx="1208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dirty="0"/>
              <a:t>لنكس أكثر نظام يستخدم من قبل الخوادم</a:t>
            </a:r>
          </a:p>
          <a:p>
            <a:pPr algn="r" rtl="1"/>
            <a:r>
              <a:rPr lang="ar-SA" sz="3600" dirty="0"/>
              <a:t>وهيا الأجهزة الكفيلة بأرسل صفحات الوب للمستخدمين وامور اخرا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36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6ADA5-4D12-59A5-C5FC-46AF07FAF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7D508C-C8E3-44E0-ABD1-9326B9FBA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3A5EAD-5C72-2990-F0F0-6D6B037909B5}"/>
              </a:ext>
            </a:extLst>
          </p:cNvPr>
          <p:cNvSpPr/>
          <p:nvPr/>
        </p:nvSpPr>
        <p:spPr>
          <a:xfrm>
            <a:off x="7593106" y="0"/>
            <a:ext cx="4598894" cy="1550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المكونات المادية</a:t>
            </a:r>
          </a:p>
          <a:p>
            <a:pPr algn="ctr"/>
            <a:r>
              <a:rPr lang="en-US" sz="3600" dirty="0"/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144100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9888-4CD4-4188-7118-C2F00D40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2485203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SA" dirty="0"/>
              <a:t>المعالج هو عقل الكمبيوتر المسؤول عن الحسابات وتنفيذ الأوامر</a:t>
            </a:r>
          </a:p>
          <a:p>
            <a:pPr marL="0" indent="0" algn="r" rtl="1">
              <a:buNone/>
            </a:pPr>
            <a:r>
              <a:rPr lang="ar-SA" dirty="0"/>
              <a:t>مكونات المعالج :</a:t>
            </a:r>
          </a:p>
          <a:p>
            <a:pPr algn="r" rtl="1"/>
            <a:r>
              <a:rPr lang="en-US" dirty="0"/>
              <a:t> ALU</a:t>
            </a:r>
            <a:r>
              <a:rPr lang="ar-SA" dirty="0"/>
              <a:t> وحدة الحساب والمنطق</a:t>
            </a:r>
          </a:p>
          <a:p>
            <a:pPr algn="r" rtl="1"/>
            <a:r>
              <a:rPr lang="en-US" dirty="0"/>
              <a:t>Control</a:t>
            </a:r>
            <a:r>
              <a:rPr lang="ar-SA" dirty="0"/>
              <a:t> وحدة التحكم</a:t>
            </a:r>
          </a:p>
          <a:p>
            <a:pPr algn="r" rtl="1"/>
            <a:r>
              <a:rPr lang="en-US" dirty="0"/>
              <a:t>Registers</a:t>
            </a:r>
            <a:r>
              <a:rPr lang="ar-SA" dirty="0"/>
              <a:t> وحدة المسجلات</a:t>
            </a:r>
          </a:p>
          <a:p>
            <a:pPr algn="r" rt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C5AF6-D3A0-9F32-8F75-4866F193D412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المعالج</a:t>
            </a:r>
            <a:r>
              <a:rPr lang="en-US" sz="4000" dirty="0"/>
              <a:t>         CPU  </a:t>
            </a:r>
          </a:p>
        </p:txBody>
      </p:sp>
      <p:pic>
        <p:nvPicPr>
          <p:cNvPr id="1026" name="Picture 2" descr="Intel Desktop Processor CPU">
            <a:extLst>
              <a:ext uri="{FF2B5EF4-FFF2-40B4-BE49-F238E27FC236}">
                <a16:creationId xmlns:a16="http://schemas.microsoft.com/office/drawing/2014/main" id="{AA1B6969-055E-26F6-672F-8C3892F8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71" y="3736884"/>
            <a:ext cx="5514340" cy="31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9514-0146-6CD9-BF1B-97D7F1285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n Neumann Architecture - Computer Science GCSE GURU">
            <a:extLst>
              <a:ext uri="{FF2B5EF4-FFF2-40B4-BE49-F238E27FC236}">
                <a16:creationId xmlns:a16="http://schemas.microsoft.com/office/drawing/2014/main" id="{6285BE70-33CF-6354-1DA9-B598B883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65" y="708215"/>
            <a:ext cx="7773670" cy="54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8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FF1F-4AB4-6629-40F5-0451ADB88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6BCD3-62CB-BB0C-F564-C3B946D13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176384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الذاكرة الرئيسة التي يستعملها المعالج لتخزين المؤقت.</a:t>
            </a:r>
          </a:p>
          <a:p>
            <a:pPr marL="0" indent="0" algn="r" rtl="1">
              <a:buNone/>
            </a:pPr>
            <a:r>
              <a:rPr lang="ar-SA" dirty="0"/>
              <a:t>تتميز بسرعه لكن المعلومات تفقد بعد انقطاع الكهرباء.</a:t>
            </a:r>
          </a:p>
          <a:p>
            <a:pPr marL="0" indent="0" algn="r" rtl="1">
              <a:buNone/>
            </a:pPr>
            <a:r>
              <a:rPr lang="ar-SA" dirty="0"/>
              <a:t>زياد مساحة الذاكرة العشوائية يزيد إمكانية تشغيل برامج أكثر في نفس الوقت ويزيد سرعة الكمبيوتر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C31CF5-DE33-DA6F-5C84-86083DB893DE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الذاكرة العشوائية </a:t>
            </a:r>
            <a:r>
              <a:rPr lang="en-US" sz="4000" dirty="0"/>
              <a:t>RAM</a:t>
            </a:r>
          </a:p>
        </p:txBody>
      </p:sp>
      <p:pic>
        <p:nvPicPr>
          <p:cNvPr id="3074" name="Picture 2" descr="Random-access memory - Wikipedia">
            <a:extLst>
              <a:ext uri="{FF2B5EF4-FFF2-40B4-BE49-F238E27FC236}">
                <a16:creationId xmlns:a16="http://schemas.microsoft.com/office/drawing/2014/main" id="{FEBCCD50-420C-5D32-11D1-BA0398FA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44" y="3429000"/>
            <a:ext cx="5005842" cy="26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ingston FURY Beast 64GB (32GB x2) DDR5 RGB Desktop Memory, 6000MT/s Memory  Speed, CL30 CAS Latency, 1.4 Voltage, 288-Pin, Intel XMP / AMD EXPO, Black  | KF560C30BBEAK2-64 Buy, Best Price in Saudi">
            <a:extLst>
              <a:ext uri="{FF2B5EF4-FFF2-40B4-BE49-F238E27FC236}">
                <a16:creationId xmlns:a16="http://schemas.microsoft.com/office/drawing/2014/main" id="{655CA739-4A1E-1F02-2673-8E0A05FB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24" y="3429000"/>
            <a:ext cx="4331017" cy="26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67DCE-511A-A473-132F-619D9E074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1F09-71D5-FE02-8DE9-1F7EE50B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2190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وحدة التخزين ويسمى بالقرص الصلب.</a:t>
            </a:r>
          </a:p>
          <a:p>
            <a:pPr marL="0" indent="0" algn="r" rtl="1">
              <a:buNone/>
            </a:pPr>
            <a:r>
              <a:rPr lang="ar-SA" dirty="0"/>
              <a:t>يخزن الملفات والبرامج بشكل دائم ويمتاز بسعته الكبيرة لكن سرعته ابطئ من </a:t>
            </a:r>
            <a:r>
              <a:rPr lang="en-US" dirty="0"/>
              <a:t>RAM</a:t>
            </a:r>
          </a:p>
          <a:p>
            <a:pPr algn="r" rtl="1"/>
            <a:r>
              <a:rPr lang="en-US" dirty="0"/>
              <a:t>HDD</a:t>
            </a:r>
            <a:r>
              <a:rPr lang="ar-SA" dirty="0"/>
              <a:t> يستعمل قرص مغناطيسي متحرك وهذا يجعله ابطئ وعرضه لتلف أكثر.</a:t>
            </a:r>
          </a:p>
          <a:p>
            <a:pPr algn="r" rtl="1"/>
            <a:r>
              <a:rPr lang="en-US" dirty="0"/>
              <a:t>SSD</a:t>
            </a:r>
            <a:r>
              <a:rPr lang="ar-SA" dirty="0"/>
              <a:t> قرص مصمت يستعمل الشحنات الكهربائية وهذا يجعله أسرع بكثير واقوى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9617F-088E-63BB-A9AC-8F9E3DB8BA44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 dirty="0"/>
              <a:t>وحدة التخزين</a:t>
            </a:r>
            <a:r>
              <a:rPr lang="en-US" sz="4000" dirty="0"/>
              <a:t>      (HDD &amp; SSD) Storage Unit </a:t>
            </a:r>
          </a:p>
        </p:txBody>
      </p:sp>
      <p:pic>
        <p:nvPicPr>
          <p:cNvPr id="4100" name="Picture 4" descr="Everything on SSDs for gamers - Joule Performance Switzerland">
            <a:extLst>
              <a:ext uri="{FF2B5EF4-FFF2-40B4-BE49-F238E27FC236}">
                <a16:creationId xmlns:a16="http://schemas.microsoft.com/office/drawing/2014/main" id="{58EAD789-1F07-678E-7FF7-99087025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20" y="3352800"/>
            <a:ext cx="5138420" cy="34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1F822-21CE-5F18-AFEC-E4A2D7FEC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96618-7B3B-403B-F631-5D58BBD1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162237"/>
            <a:ext cx="11524130" cy="2190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الوحدة الرسومية : مسؤولة عن معالجة الرسوميات وعرضها.</a:t>
            </a:r>
          </a:p>
          <a:p>
            <a:pPr marL="0" indent="0" algn="r" rtl="1">
              <a:buNone/>
            </a:pPr>
            <a:r>
              <a:rPr lang="ar-SA" dirty="0"/>
              <a:t>تستعمل في العاب الفيديو والتصميم والمونتاج. </a:t>
            </a:r>
          </a:p>
          <a:p>
            <a:pPr marL="0" indent="0" algn="r" rtl="1">
              <a:buNone/>
            </a:pPr>
            <a:r>
              <a:rPr lang="ar-SA" dirty="0"/>
              <a:t>أيضا يتم استعمال كروة الشاشة في تدريب نماذج الذكاء الصناعي بسبب أدائه القوي في الحوسبة المتوازية. 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8A234-5C2F-A42E-8CAD-F88207A27766}"/>
              </a:ext>
            </a:extLst>
          </p:cNvPr>
          <p:cNvSpPr/>
          <p:nvPr/>
        </p:nvSpPr>
        <p:spPr>
          <a:xfrm>
            <a:off x="0" y="0"/>
            <a:ext cx="12192000" cy="99508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4000"/>
              <a:t>كرة الشاشة </a:t>
            </a:r>
            <a:r>
              <a:rPr lang="en-US" sz="4000"/>
              <a:t>GPU</a:t>
            </a:r>
            <a:endParaRPr lang="en-US" sz="4000" dirty="0"/>
          </a:p>
        </p:txBody>
      </p:sp>
      <p:pic>
        <p:nvPicPr>
          <p:cNvPr id="5130" name="Picture 10" descr="كرت شاشة PNY (VCG509032TFXPB1-O), جيفورس RTX 5090, جي دي دي ار 7, 32جيجا">
            <a:extLst>
              <a:ext uri="{FF2B5EF4-FFF2-40B4-BE49-F238E27FC236}">
                <a16:creationId xmlns:a16="http://schemas.microsoft.com/office/drawing/2014/main" id="{EA299E87-D817-92C7-E164-D56DB4ED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51" y="3352800"/>
            <a:ext cx="3691890" cy="32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he 23 Greatest Graphics Cards Of All Time | Tom's Hardware">
            <a:extLst>
              <a:ext uri="{FF2B5EF4-FFF2-40B4-BE49-F238E27FC236}">
                <a16:creationId xmlns:a16="http://schemas.microsoft.com/office/drawing/2014/main" id="{6CF64DFD-2DD8-3531-C3BD-FFA65D18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396032"/>
            <a:ext cx="42862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1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3EE0-A021-F91B-8085-B1B70CD5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ccelerating Deep Learning: A Comparative Analysis of CPU vs. GPU  Performance | by Everton Gomede, PhD | AI Mind">
            <a:extLst>
              <a:ext uri="{FF2B5EF4-FFF2-40B4-BE49-F238E27FC236}">
                <a16:creationId xmlns:a16="http://schemas.microsoft.com/office/drawing/2014/main" id="{69D153BA-30A1-E3B0-2BAA-336347728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49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208</TotalTime>
  <Words>516</Words>
  <Application>Microsoft Office PowerPoint</Application>
  <PresentationFormat>Widescreen</PresentationFormat>
  <Paragraphs>78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hassan almutawa</dc:creator>
  <cp:lastModifiedBy>hassan almutawa</cp:lastModifiedBy>
  <cp:revision>2</cp:revision>
  <dcterms:created xsi:type="dcterms:W3CDTF">2026-03-14T07:00:28Z</dcterms:created>
  <dcterms:modified xsi:type="dcterms:W3CDTF">2026-03-14T10:50:46Z</dcterms:modified>
</cp:coreProperties>
</file>